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7"/>
  </p:notesMasterIdLst>
  <p:sldIdLst>
    <p:sldId id="257" r:id="rId2"/>
    <p:sldId id="256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818" autoAdjust="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2AFCF2A-0FCA-4984-8336-048F0A2063E2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23309F-55AA-4CFB-8F0A-33E30BB6F70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4304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A3E1E9-5AAC-4B12-9273-9E1847586DB2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457BFDF-2790-4D66-982D-24AA252C0113}" type="datetimeFigureOut">
              <a:rPr lang="ar-SA" smtClean="0"/>
              <a:pPr/>
              <a:t>15/03/1432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EFEFC8-D737-427D-8720-E06404CADC2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905000"/>
            <a:ext cx="8385175" cy="1595438"/>
          </a:xfrm>
        </p:spPr>
        <p:txBody>
          <a:bodyPr>
            <a:normAutofit fontScale="90000"/>
          </a:bodyPr>
          <a:lstStyle/>
          <a:p>
            <a:pPr algn="ctr" rtl="1" eaLnBrk="1" hangingPunct="1"/>
            <a:r>
              <a:rPr lang="ar-EG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  <a:t/>
            </a:r>
            <a:br>
              <a:rPr lang="ar-EG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</a:br>
            <a:r>
              <a:rPr lang="ar-SA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  <a:t/>
            </a:r>
            <a:br>
              <a:rPr lang="ar-SA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</a:br>
            <a:r>
              <a:rPr lang="ar-EG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  <a:t>        </a:t>
            </a:r>
            <a:r>
              <a:rPr lang="ar-EG" sz="2800" dirty="0" smtClean="0">
                <a:effectLst/>
                <a:cs typeface="Mudir MT" pitchFamily="2" charset="-78"/>
              </a:rPr>
              <a:t/>
            </a:r>
            <a:br>
              <a:rPr lang="ar-EG" sz="2800" dirty="0" smtClean="0">
                <a:effectLst/>
                <a:cs typeface="Mudir MT" pitchFamily="2" charset="-78"/>
              </a:rPr>
            </a:br>
            <a:r>
              <a:rPr lang="ar-EG" sz="3600" dirty="0" smtClean="0">
                <a:solidFill>
                  <a:schemeClr val="tx1"/>
                </a:solidFill>
                <a:effectLst/>
                <a:cs typeface="Traditional Arabic" pitchFamily="2" charset="-78"/>
              </a:rPr>
              <a:t> </a:t>
            </a:r>
            <a:r>
              <a:rPr lang="ar-EG" sz="1600" dirty="0" smtClean="0">
                <a:solidFill>
                  <a:srgbClr val="2D5A00"/>
                </a:solidFill>
                <a:effectLst/>
                <a:cs typeface="Mudir MT" pitchFamily="2" charset="-78"/>
              </a:rPr>
              <a:t/>
            </a:r>
            <a:br>
              <a:rPr lang="ar-EG" sz="1600" dirty="0" smtClean="0">
                <a:solidFill>
                  <a:srgbClr val="2D5A00"/>
                </a:solidFill>
                <a:effectLst/>
                <a:cs typeface="Mudir MT" pitchFamily="2" charset="-78"/>
              </a:rPr>
            </a:br>
            <a:r>
              <a:rPr lang="ar-SA" sz="4000" dirty="0" smtClean="0">
                <a:solidFill>
                  <a:srgbClr val="2D5A00"/>
                </a:solidFill>
                <a:effectLst/>
                <a:cs typeface="Mudir MT" pitchFamily="2" charset="-78"/>
              </a:rPr>
              <a:t> </a:t>
            </a:r>
            <a:endParaRPr lang="en-US" sz="4000" dirty="0" smtClean="0">
              <a:solidFill>
                <a:srgbClr val="2D5A00"/>
              </a:solidFill>
              <a:effectLst/>
              <a:cs typeface="Mudir MT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9241" y="1828800"/>
            <a:ext cx="8674759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" charset="0"/>
                <a:cs typeface="Mudir MT" pitchFamily="2" charset="-78"/>
              </a:rPr>
              <a:t>   </a:t>
            </a:r>
            <a:r>
              <a:rPr lang="ar-EG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rial" charset="0"/>
                <a:cs typeface="Mudir MT" pitchFamily="2" charset="-78"/>
              </a:rPr>
              <a:t>الفيزياء </a:t>
            </a:r>
            <a:r>
              <a:rPr lang="ar-EG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rial" charset="0"/>
                <a:cs typeface="Mudir MT" pitchFamily="2" charset="-78"/>
              </a:rPr>
              <a:t>العامة </a:t>
            </a:r>
            <a:r>
              <a:rPr lang="ar-SA" sz="4000" b="1" dirty="0">
                <a:latin typeface="Times New Roman" pitchFamily="18" charset="0"/>
                <a:cs typeface="Times New Roman" pitchFamily="18" charset="0"/>
              </a:rPr>
              <a:t>فيز202 </a:t>
            </a:r>
            <a:r>
              <a:rPr lang="ar-EG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" charset="0"/>
                <a:cs typeface="Mudir MT" pitchFamily="2" charset="-78"/>
              </a:rPr>
              <a:t/>
            </a:r>
            <a:br>
              <a:rPr lang="ar-EG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" charset="0"/>
                <a:cs typeface="Mudir MT" pitchFamily="2" charset="-78"/>
              </a:rPr>
            </a:br>
            <a:r>
              <a:rPr lang="ar-EG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كهربية – مغناطيسية – </a:t>
            </a:r>
            <a:r>
              <a:rPr lang="ar-EG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ضوء</a:t>
            </a:r>
            <a:r>
              <a:rPr lang="ar-SA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 </a:t>
            </a:r>
            <a:r>
              <a:rPr lang="ar-EG" sz="28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–</a:t>
            </a:r>
            <a:r>
              <a:rPr lang="ar-SA" sz="28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 </a:t>
            </a:r>
            <a:r>
              <a:rPr lang="ar-EG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فيزياء </a:t>
            </a:r>
            <a:r>
              <a:rPr lang="ar-EG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Arial" charset="0"/>
                <a:cs typeface="Mudir MT" pitchFamily="2" charset="-78"/>
              </a:rPr>
              <a:t>حديثة</a:t>
            </a:r>
            <a:endParaRPr lang="en-US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357554" y="4143380"/>
            <a:ext cx="2849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السنة : 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الثالثة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كيمياء</a:t>
            </a:r>
          </a:p>
          <a:p>
            <a:pPr algn="ctr"/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المستوى</a:t>
            </a: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ar-SA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214290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>
                <a:cs typeface="Traditional Arabic" pitchFamily="2" charset="-78"/>
              </a:rPr>
              <a:t>الساعات المعتمدة:    </a:t>
            </a:r>
            <a:r>
              <a:rPr lang="ar-SA" sz="3200" b="1" dirty="0" smtClean="0">
                <a:cs typeface="Traditional Arabic" pitchFamily="2" charset="-78"/>
              </a:rPr>
              <a:t>      </a:t>
            </a:r>
            <a:r>
              <a:rPr lang="ar-SA" sz="3200" b="1" dirty="0" err="1" smtClean="0">
                <a:cs typeface="Traditional Arabic" pitchFamily="2" charset="-78"/>
              </a:rPr>
              <a:t>م</a:t>
            </a:r>
            <a:r>
              <a:rPr lang="ar-SA" sz="3200" b="1" dirty="0" smtClean="0">
                <a:cs typeface="Traditional Arabic" pitchFamily="2" charset="-78"/>
              </a:rPr>
              <a:t> =( </a:t>
            </a:r>
            <a:r>
              <a:rPr lang="ar-SA" sz="3200" b="1" dirty="0" err="1">
                <a:cs typeface="Traditional Arabic" pitchFamily="2" charset="-78"/>
              </a:rPr>
              <a:t>ن</a:t>
            </a:r>
            <a:r>
              <a:rPr lang="ar-SA" sz="3200" b="1" dirty="0">
                <a:cs typeface="Traditional Arabic" pitchFamily="2" charset="-78"/>
              </a:rPr>
              <a:t> + </a:t>
            </a:r>
            <a:r>
              <a:rPr lang="ar-SA" sz="3200" b="1" dirty="0" err="1">
                <a:cs typeface="Traditional Arabic" pitchFamily="2" charset="-78"/>
              </a:rPr>
              <a:t>ع</a:t>
            </a:r>
            <a:r>
              <a:rPr lang="ar-SA" sz="3200" b="1" dirty="0">
                <a:cs typeface="Traditional Arabic" pitchFamily="2" charset="-78"/>
              </a:rPr>
              <a:t> + </a:t>
            </a:r>
            <a:r>
              <a:rPr lang="ar-SA" sz="3200" b="1" dirty="0" err="1">
                <a:cs typeface="Traditional Arabic" pitchFamily="2" charset="-78"/>
              </a:rPr>
              <a:t>ت</a:t>
            </a:r>
            <a:r>
              <a:rPr lang="ar-SA" sz="3200" b="1" dirty="0">
                <a:cs typeface="Traditional Arabic" pitchFamily="2" charset="-78"/>
              </a:rPr>
              <a:t> ) </a:t>
            </a:r>
            <a:r>
              <a:rPr lang="ar-SA" sz="3200" b="1" dirty="0" smtClean="0">
                <a:cs typeface="Traditional Arabic" pitchFamily="2" charset="-78"/>
              </a:rPr>
              <a:t>    3=(3</a:t>
            </a:r>
            <a:r>
              <a:rPr lang="ar-SA" sz="3200" b="1" dirty="0">
                <a:cs typeface="Traditional Arabic" pitchFamily="2" charset="-78"/>
              </a:rPr>
              <a:t>+ 0 +0 )</a:t>
            </a:r>
            <a:endParaRPr lang="ar-SA" sz="3200" dirty="0">
              <a:cs typeface="Traditional Arabic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214414" y="928670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>
                <a:cs typeface="Traditional Arabic" pitchFamily="2" charset="-78"/>
              </a:rPr>
              <a:t>المتطلبات المسبقة لهذا المقرر :        </a:t>
            </a:r>
            <a:r>
              <a:rPr lang="ar-SA" sz="3200" b="1" dirty="0" err="1">
                <a:cs typeface="Traditional Arabic" pitchFamily="2" charset="-78"/>
              </a:rPr>
              <a:t>فيز</a:t>
            </a:r>
            <a:r>
              <a:rPr lang="ar-SA" sz="3200" b="1" dirty="0">
                <a:cs typeface="Traditional Arabic" pitchFamily="2" charset="-78"/>
              </a:rPr>
              <a:t>   101</a:t>
            </a:r>
            <a:endParaRPr lang="ar-SA" sz="3200" dirty="0">
              <a:cs typeface="Traditional Arabic" pitchFamily="2" charset="-78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285720" y="1841242"/>
            <a:ext cx="85011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وصف موجز للمقرر:</a:t>
            </a: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يشمل هذا المقرر أساسيات علم الكهرباء والمغناطيسية كالكهرباء الساكنة والتيار المستمر والخواص المغناطيسية والحث</a:t>
            </a:r>
            <a:r>
              <a:rPr kumimoji="0" lang="ar-S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الكهرومغناطيسي والتيار المتردد. ويشمل خصائص الأشعة الضوئية والانعكاس والانكسار والتداخل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والحيود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كما يشمل مقدمة في الفيزياء الحديثة كظاهرة الانبعاث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الكهروضوئي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وطيف ذرة الهيدروجين والأشعة السينية وخصائصها والخاصية الثنائية للجسيمات.ويتطرق إلى تركيب النواة والنشاط الإشعاعي ومصادره،وأخطار المصادر المشعة طرق الوقاية منها.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" y="1"/>
          <a:ext cx="9179495" cy="6833845"/>
        </p:xfrm>
        <a:graphic>
          <a:graphicData uri="http://schemas.openxmlformats.org/drawingml/2006/table">
            <a:tbl>
              <a:tblPr rtl="1"/>
              <a:tblGrid>
                <a:gridCol w="6992652"/>
                <a:gridCol w="1133746"/>
                <a:gridCol w="1053097"/>
              </a:tblGrid>
              <a:tr h="637392">
                <a:tc>
                  <a:txBody>
                    <a:bodyPr/>
                    <a:lstStyle/>
                    <a:p>
                      <a:pPr marL="35941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الموضوع</a:t>
                      </a:r>
                      <a:endParaRPr lang="en-US" sz="1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عدد الأسابيع</a:t>
                      </a:r>
                      <a:endParaRPr lang="en-US" sz="1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ساعات الاتصال</a:t>
                      </a:r>
                      <a:endParaRPr lang="en-US" sz="1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9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الكهرباء الساكنة: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مقدمة-أنواع الشحنات الكهربائية </a:t>
                      </a:r>
                      <a:r>
                        <a:rPr lang="ar-SA" sz="1800" dirty="0" smtClean="0">
                          <a:latin typeface="Arial"/>
                          <a:ea typeface="Times New Roman"/>
                          <a:cs typeface="Arabic Transparent"/>
                        </a:rPr>
                        <a:t>-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قانون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كولوم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- المجال الكهربائي- تدفق المجال الكهربائي وقانون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جاوس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وتطبيقات عليه.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6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9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الجهد الكهربائي-وفرق الجهد وطاقة الجهد- السطوح متساوية الجهد-العلاقة بين المجال والجهد الكهربائي- حركة الشحنات في المجال الكهربائي.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6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98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 المكثفات: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السعة الكهربائية- الطاقة المختزنة- أنواع المكثفات وحساب سعتها وتوصيلها.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873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الكهرباء الديناميكية ( التيارية):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التيار الكهربي- قانون أوم- العوامل التي تحكم توصيل المواد للكهرباء مثل:القوة الدافعة الكهربية-المقاومة النوعية للموصل- طرق زيادة شدة التيار وتخفيضه عن طريق التوصيلات المختلفة للمقاومات-عمل أجهزة قنطرة هويتستون والقنطرة المترية-قانوني فاراداي (التأثير الكهروكيميائي)-قانون جول- تطبيقات شاملة</a:t>
                      </a: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. </a:t>
                      </a:r>
                      <a:endParaRPr lang="ar-SA" sz="1800" dirty="0" smtClean="0">
                        <a:latin typeface="Arial"/>
                        <a:ea typeface="Times New Roman"/>
                        <a:cs typeface="Arabic Transparent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6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29"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.دراسة قانون بيوت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Arabic Transparent"/>
                        </a:rPr>
                        <a:t>وسافار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- قانون أمبير وتطبيقات عليهما.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1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9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الضـوء </a:t>
                      </a: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: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الأشعة الضوئية -: قـوانين الانعـكاس – قاعدة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هيجنز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– المنشور الثلاثي- تحليل الضوء- التداخل-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الحيود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 و الانكسار – الاستقطاب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6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423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فيزياء حديثة</a:t>
                      </a:r>
                      <a:r>
                        <a:rPr lang="ar-SA" sz="1800" b="1" dirty="0" smtClean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: </a:t>
                      </a:r>
                      <a:r>
                        <a:rPr lang="ar-SA" sz="1800" dirty="0" smtClean="0">
                          <a:latin typeface="Arial"/>
                          <a:ea typeface="Times New Roman"/>
                          <a:cs typeface="Arabic Transparent"/>
                        </a:rPr>
                        <a:t>ظاهرة 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الانبعاث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الكهروضوئيوالخلية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الكهروضوئية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-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الاشعة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السينية وخصائصها-نظرية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بوهرالذرية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–طيف ذرة الهيدروجين الكتلة والطاقة الكلية-تأثير السرعة على الكتلة-الخاصية الثنائية للجسيمات-تركيب النواة.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6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92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abic Transparent"/>
                        </a:rPr>
                        <a:t>الفيزياء النووية : </a:t>
                      </a:r>
                      <a:r>
                        <a:rPr lang="ar-SA" sz="1800" dirty="0" smtClean="0">
                          <a:latin typeface="Arial"/>
                          <a:ea typeface="Times New Roman"/>
                          <a:cs typeface="Arabic Transparent"/>
                        </a:rPr>
                        <a:t>النشاط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الاشعاعي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الطبيعي  -انحلال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الفا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– خواص جسيمات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الفا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 - انحلال بيتا –خواص جسيمات بيتا  - انحلال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جاما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– خواص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اشعة</a:t>
                      </a: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1800" dirty="0" err="1">
                          <a:latin typeface="Arial"/>
                          <a:ea typeface="Times New Roman"/>
                          <a:cs typeface="Arabic Transparent"/>
                        </a:rPr>
                        <a:t>جاما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139"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المتسلسلات المشعة طبيعيا - الانشطار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Arabic Transparent"/>
                        </a:rPr>
                        <a:t>النووى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. -    الاندماج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Arabic Transparent"/>
                        </a:rPr>
                        <a:t>النووى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.-    تطبيقات على استخدام النظائر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Arabic Transparent"/>
                        </a:rPr>
                        <a:t>المشعه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Arabic Transparent"/>
                        </a:rPr>
                        <a:t> -  مصادر الأخطار للمواد المشعة والوقاية منها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latin typeface="Arial"/>
                          <a:ea typeface="Times New Roman"/>
                          <a:cs typeface="Arabic Transparent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Arial"/>
                          <a:ea typeface="Times New Roman"/>
                          <a:cs typeface="Arabic Transparent"/>
                        </a:rPr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24423" marR="244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1142976" y="2381713"/>
            <a:ext cx="7143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- الاختبارات بما فيها الاختبارات القصيرة  - التفاعلية - التحريرية - الشفهية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و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الإختبارات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الفصلية والنهائية.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- الفروض والتمارين والتكليفات المنزلية أو الصفية.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raditional Arabic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-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المناقشات والمساهمات الصفية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.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14997" y="1000108"/>
            <a:ext cx="2039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dirty="0">
                <a:latin typeface="Times New Roman" pitchFamily="18" charset="0"/>
                <a:cs typeface="Times New Roman" pitchFamily="18" charset="0"/>
              </a:rPr>
              <a:t>طرق </a:t>
            </a:r>
            <a:r>
              <a:rPr lang="ar-SA" sz="3600" b="1" dirty="0" smtClean="0">
                <a:latin typeface="Times New Roman" pitchFamily="18" charset="0"/>
                <a:cs typeface="Times New Roman" pitchFamily="18" charset="0"/>
              </a:rPr>
              <a:t>التقييم 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0034" y="3071810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2 </a:t>
            </a:r>
            <a:r>
              <a:rPr lang="ar-SA" sz="3200" dirty="0">
                <a:solidFill>
                  <a:srgbClr val="FFFF00"/>
                </a:solidFill>
                <a:cs typeface="Traditional Arabic" pitchFamily="2" charset="-78"/>
              </a:rPr>
              <a:t>- الكهرباء والمغناطيسية/ محمد علي 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آل عيسى/دار </a:t>
            </a:r>
            <a:r>
              <a:rPr lang="ar-SA" sz="3200" dirty="0" err="1">
                <a:solidFill>
                  <a:srgbClr val="FFFF00"/>
                </a:solidFill>
                <a:cs typeface="Traditional Arabic" pitchFamily="2" charset="-78"/>
              </a:rPr>
              <a:t>الخريجي</a:t>
            </a:r>
            <a:r>
              <a:rPr lang="ar-SA" sz="3200" dirty="0">
                <a:solidFill>
                  <a:srgbClr val="FFFF00"/>
                </a:solidFill>
                <a:cs typeface="Traditional Arabic" pitchFamily="2" charset="-78"/>
              </a:rPr>
              <a:t> للنشر 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والتوزيع.</a:t>
            </a:r>
            <a:endParaRPr lang="ar-SA" sz="3200" dirty="0">
              <a:solidFill>
                <a:srgbClr val="FFFF00"/>
              </a:solidFill>
              <a:cs typeface="Traditional Arabic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29058" y="285728"/>
            <a:ext cx="23574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latin typeface="Times New Roman" pitchFamily="18" charset="0"/>
                <a:cs typeface="Times New Roman" pitchFamily="18" charset="0"/>
              </a:rPr>
              <a:t>المراجع :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57158" y="1000108"/>
            <a:ext cx="842968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EG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/>
            </a:r>
            <a:br>
              <a:rPr lang="ar-EG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</a:b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   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1- 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الفيزياء العام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ة في</a:t>
            </a:r>
            <a:r>
              <a:rPr lang="ar-SA" sz="3200" dirty="0">
                <a:solidFill>
                  <a:srgbClr val="FFFF00"/>
                </a:solidFill>
                <a:cs typeface="Traditional Arabic" pitchFamily="2" charset="-78"/>
              </a:rPr>
              <a:t> 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(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الكهرباء والمغناطيسي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ة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-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الضوء 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-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الفيزياء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الحديثة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)   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/ 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د. محمد </a:t>
            </a:r>
            <a:r>
              <a:rPr lang="ar-EG" sz="3200" dirty="0" err="1" smtClean="0">
                <a:solidFill>
                  <a:srgbClr val="FFFF00"/>
                </a:solidFill>
                <a:effectLst/>
                <a:cs typeface="Traditional Arabic" pitchFamily="2" charset="-78"/>
              </a:rPr>
              <a:t>القرعاوى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 ود. عبد الله </a:t>
            </a:r>
            <a:r>
              <a:rPr lang="ar-SA" sz="3200" dirty="0" err="1" smtClean="0">
                <a:solidFill>
                  <a:srgbClr val="FFFF00"/>
                </a:solidFill>
                <a:cs typeface="Traditional Arabic" pitchFamily="2" charset="-78"/>
              </a:rPr>
              <a:t>السماري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 و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د. محمد بن عل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ي</a:t>
            </a:r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آل عيسى</a:t>
            </a:r>
            <a:r>
              <a:rPr lang="ar-SA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/</a:t>
            </a:r>
          </a:p>
          <a:p>
            <a:r>
              <a:rPr lang="ar-EG" sz="3200" dirty="0" smtClean="0">
                <a:solidFill>
                  <a:srgbClr val="FFFF00"/>
                </a:solidFill>
                <a:effectLst/>
                <a:cs typeface="Traditional Arabic" pitchFamily="2" charset="-78"/>
              </a:rPr>
              <a:t> 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دار </a:t>
            </a:r>
            <a:r>
              <a:rPr lang="ar-SA" sz="3200" dirty="0" err="1" smtClean="0">
                <a:solidFill>
                  <a:srgbClr val="FFFF00"/>
                </a:solidFill>
                <a:cs typeface="Traditional Arabic" pitchFamily="2" charset="-78"/>
              </a:rPr>
              <a:t>الخريجي</a:t>
            </a:r>
            <a:r>
              <a:rPr lang="ar-SA" sz="3200" dirty="0" smtClean="0">
                <a:solidFill>
                  <a:srgbClr val="FFFF00"/>
                </a:solidFill>
                <a:cs typeface="Traditional Arabic" pitchFamily="2" charset="-78"/>
              </a:rPr>
              <a:t> للنشر والتوزيع ، 1422هـ.</a:t>
            </a:r>
          </a:p>
          <a:p>
            <a:endParaRPr lang="ar-SA" sz="3200" dirty="0" smtClean="0">
              <a:solidFill>
                <a:srgbClr val="FFFF00"/>
              </a:solidFill>
              <a:cs typeface="Traditional Arabic" pitchFamily="2" charset="-78"/>
            </a:endParaRPr>
          </a:p>
          <a:p>
            <a:endParaRPr lang="ar-SA" sz="3200" dirty="0"/>
          </a:p>
        </p:txBody>
      </p: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357158" y="4714884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Serway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R., Physics for Scientists and Engineers, 7th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Ed.,Saunders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College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Publishing, 2005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.</a:t>
            </a:r>
            <a:r>
              <a:rPr lang="en-US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</TotalTime>
  <Words>366</Words>
  <Application>Microsoft Office PowerPoint</Application>
  <PresentationFormat>On-screen Show (4:3)</PresentationFormat>
  <Paragraphs>49</Paragraphs>
  <Slides>5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تقنية</vt:lpstr>
      <vt:lpstr>             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الكتاب المقرر        الفيزياء العامة  الكهرباء والمغناطيسيه – الضوء – الفيزياء الحديثة            تأليف      د. محمد بن صالح العبدالله القرعاوى      د. محمد بن على أحمد آل عيسى    </dc:title>
  <dc:creator>Vostro</dc:creator>
  <cp:lastModifiedBy>vip</cp:lastModifiedBy>
  <cp:revision>18</cp:revision>
  <dcterms:created xsi:type="dcterms:W3CDTF">2010-09-25T20:54:39Z</dcterms:created>
  <dcterms:modified xsi:type="dcterms:W3CDTF">2011-02-18T14:30:17Z</dcterms:modified>
</cp:coreProperties>
</file>